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5" r:id="rId3"/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6" r:id="rId14"/>
  </p:sldIdLst>
  <p:sldSz cx="9144000" cy="6858000" type="screen4x3"/>
  <p:notesSz cx="6858000" cy="9144000"/>
  <p:defaultTextStyle>
    <a:defPPr>
      <a:defRPr lang="zh-CN"/>
    </a:defPPr>
    <a:lvl1pPr marL="0" lvl="0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4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howGuides="1">
      <p:cViewPr varScale="1">
        <p:scale>
          <a:sx n="69" d="100"/>
          <a:sy n="69" d="100"/>
        </p:scale>
        <p:origin x="-138" y="-102"/>
      </p:cViewPr>
      <p:guideLst>
        <p:guide orient="horz" pos="2160"/>
        <p:guide pos="2841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100000"/>
          </a:schemeClr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标题 102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文本占位符 102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日期占位符 102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29" name="页脚占位符 102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/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1030" name="灯片编号占位符 102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/>
            <a:fld id="{9A0DB2DC-4C9A-4742-B13C-FB6460FD3503}" type="slidenum">
              <a:rPr lang="zh-CN" altLang="en-US">
                <a:latin typeface="Arial" panose="020B0604020202020204" pitchFamily="34" charset="0"/>
              </a:rPr>
            </a:fld>
            <a:endParaRPr lang="zh-CN" altLang="en-US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860425"/>
            <a:ext cx="9144000" cy="5136515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467360" y="1196975"/>
            <a:ext cx="3135630" cy="119888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en-US" altLang="zh-CN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2026</a:t>
            </a:r>
            <a:r>
              <a:rPr lang="zh-CN" altLang="en-US" sz="72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年</a:t>
            </a:r>
            <a:endParaRPr lang="zh-CN" altLang="en-US" sz="72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graphicFrame>
        <p:nvGraphicFramePr>
          <p:cNvPr id="3" name="表格 2"/>
          <p:cNvGraphicFramePr/>
          <p:nvPr>
            <p:custDataLst>
              <p:tags r:id="rId1"/>
            </p:custDataLst>
          </p:nvPr>
        </p:nvGraphicFramePr>
        <p:xfrm>
          <a:off x="1249045" y="2499995"/>
          <a:ext cx="6398260" cy="206311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76145"/>
                <a:gridCol w="726440"/>
                <a:gridCol w="1896110"/>
                <a:gridCol w="1599565"/>
              </a:tblGrid>
              <a:tr h="430530">
                <a:tc gridSpan="2"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日期</a:t>
                      </a:r>
                      <a:endParaRPr lang="zh-CN" altLang="en-US"/>
                    </a:p>
                  </a:txBody>
                  <a:tcPr/>
                </a:tc>
                <a:tc hMerge="1"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科目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时间</a:t>
                      </a:r>
                      <a:endParaRPr lang="zh-CN" altLang="en-US"/>
                    </a:p>
                  </a:txBody>
                  <a:tcPr/>
                </a:tc>
              </a:tr>
              <a:tr h="544195">
                <a:tc rowSpan="2">
                  <a:txBody>
                    <a:bodyPr/>
                    <a:p>
                      <a:pPr algn="just">
                        <a:buNone/>
                      </a:pPr>
                      <a:r>
                        <a:rPr lang="en-US" altLang="zh-CN"/>
                        <a:t>2026</a:t>
                      </a:r>
                      <a:r>
                        <a:rPr lang="zh-CN" altLang="en-US"/>
                        <a:t>年</a:t>
                      </a:r>
                      <a:r>
                        <a:rPr lang="en-US" altLang="zh-CN"/>
                        <a:t>11</a:t>
                      </a:r>
                      <a:r>
                        <a:rPr lang="zh-CN" altLang="en-US"/>
                        <a:t>月</a:t>
                      </a:r>
                      <a:r>
                        <a:rPr lang="en-US" altLang="zh-CN"/>
                        <a:t>28</a:t>
                      </a:r>
                      <a:r>
                        <a:rPr lang="zh-CN" altLang="en-US"/>
                        <a:t>日</a:t>
                      </a:r>
                      <a:endParaRPr lang="zh-CN" altLang="en-US"/>
                    </a:p>
                  </a:txBody>
                  <a:tcPr anchor="ctr" anchorCtr="0"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上午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素描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8:30-11:30</a:t>
                      </a:r>
                      <a:endParaRPr lang="en-US" altLang="zh-CN"/>
                    </a:p>
                  </a:txBody>
                  <a:tcPr/>
                </a:tc>
              </a:tr>
              <a:tr h="544195">
                <a:tc vMerge="1"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下午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速写（综合能力）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14:30-16:30</a:t>
                      </a:r>
                      <a:endParaRPr lang="en-US" altLang="zh-CN"/>
                    </a:p>
                  </a:txBody>
                  <a:tcPr/>
                </a:tc>
              </a:tr>
              <a:tr h="544195"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en-US" altLang="zh-CN"/>
                        <a:t>2026</a:t>
                      </a:r>
                      <a:r>
                        <a:rPr lang="zh-CN" altLang="en-US"/>
                        <a:t>年</a:t>
                      </a:r>
                      <a:r>
                        <a:rPr lang="en-US" altLang="zh-CN"/>
                        <a:t>11</a:t>
                      </a:r>
                      <a:r>
                        <a:rPr lang="zh-CN" altLang="en-US"/>
                        <a:t>月</a:t>
                      </a:r>
                      <a:r>
                        <a:rPr lang="en-US" altLang="zh-CN"/>
                        <a:t>29</a:t>
                      </a:r>
                      <a:r>
                        <a:rPr lang="zh-CN" altLang="en-US"/>
                        <a:t>日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上午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just">
                        <a:buNone/>
                      </a:pPr>
                      <a:r>
                        <a:rPr lang="zh-CN" altLang="en-US"/>
                        <a:t>色彩</a:t>
                      </a:r>
                      <a:endParaRPr lang="zh-CN" altLang="en-US"/>
                    </a:p>
                  </a:txBody>
                  <a:tcPr/>
                </a:tc>
                <a:tc>
                  <a:txBody>
                    <a:bodyPr/>
                    <a:p>
                      <a:pPr algn="ctr">
                        <a:buNone/>
                      </a:pPr>
                      <a:r>
                        <a:rPr lang="en-US" altLang="zh-CN"/>
                        <a:t>8:30-11:30</a:t>
                      </a:r>
                      <a:endParaRPr lang="en-US" altLang="zh-CN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矩形 3"/>
          <p:cNvSpPr/>
          <p:nvPr/>
        </p:nvSpPr>
        <p:spPr>
          <a:xfrm>
            <a:off x="2268220" y="1484630"/>
            <a:ext cx="4316730" cy="92202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5400" b="1"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美术与设计类</a:t>
            </a:r>
            <a:endParaRPr lang="zh-CN" altLang="en-US" sz="5400" b="1"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59840" y="4653280"/>
            <a:ext cx="6465570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/>
              <a:t>      </a:t>
            </a:r>
            <a:r>
              <a:rPr lang="zh-CN" altLang="en-US" sz="1600"/>
              <a:t>考试包括素描、色彩、速写（综合能力）三个科目，每科各100分，总分300分。</a:t>
            </a:r>
            <a:endParaRPr lang="zh-CN" altLang="en-US" sz="1600"/>
          </a:p>
        </p:txBody>
      </p:sp>
    </p:spTree>
    <p:custDataLst>
      <p:tags r:id="rId2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995" y="764223"/>
            <a:ext cx="8229600" cy="1143000"/>
          </a:xfrm>
        </p:spPr>
        <p:txBody>
          <a:bodyPr/>
          <a:p>
            <a:r>
              <a:rPr lang="zh-CN" altLang="en-US" b="1"/>
              <a:t>音乐类</a:t>
            </a:r>
            <a:endParaRPr lang="zh-CN" altLang="en-US" b="1"/>
          </a:p>
        </p:txBody>
      </p:sp>
      <p:pic>
        <p:nvPicPr>
          <p:cNvPr id="4" name="内容占位符 3"/>
          <p:cNvPicPr>
            <a:picLocks noChangeAspect="1"/>
          </p:cNvPicPr>
          <p:nvPr>
            <p:ph idx="1"/>
          </p:nvPr>
        </p:nvPicPr>
        <p:blipFill>
          <a:blip r:embed="rId1"/>
          <a:stretch>
            <a:fillRect/>
          </a:stretch>
        </p:blipFill>
        <p:spPr>
          <a:xfrm>
            <a:off x="971550" y="2493010"/>
            <a:ext cx="7005320" cy="27063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25830" y="1580515"/>
            <a:ext cx="7155815" cy="875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en-US" altLang="zh-CN"/>
              <a:t>      </a:t>
            </a:r>
            <a:r>
              <a:rPr lang="zh-CN" altLang="en-US" sz="1600"/>
              <a:t>考试包括乐理、听写、视唱、器乐、声乐五个科目。总分为300分，不同类别的考试科目与分值如下：</a:t>
            </a:r>
            <a:endParaRPr lang="zh-CN" altLang="en-US" sz="1600"/>
          </a:p>
        </p:txBody>
      </p:sp>
      <p:sp>
        <p:nvSpPr>
          <p:cNvPr id="6" name="文本框 5"/>
          <p:cNvSpPr txBox="1"/>
          <p:nvPr/>
        </p:nvSpPr>
        <p:spPr>
          <a:xfrm>
            <a:off x="925830" y="5229225"/>
            <a:ext cx="705167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1200"/>
              <a:t>       </a:t>
            </a:r>
            <a:r>
              <a:rPr lang="zh-CN" altLang="en-US" sz="1200"/>
              <a:t>面试于2026年12月6日开始，考生具体考试时间以准考证上安排的为准。面试地点为浙江音乐学院（杭州市西湖区转塘街道浙音路1号）。</a:t>
            </a:r>
            <a:endParaRPr lang="zh-CN" altLang="en-US" sz="120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548323"/>
            <a:ext cx="8229600" cy="1143000"/>
          </a:xfrm>
        </p:spPr>
        <p:txBody>
          <a:bodyPr/>
          <a:p>
            <a:r>
              <a:rPr lang="zh-CN" altLang="en-US" b="1"/>
              <a:t>舞蹈类</a:t>
            </a:r>
            <a:endParaRPr lang="zh-CN" altLang="en-US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/>
              <a:t>       </a:t>
            </a:r>
            <a:r>
              <a:rPr lang="zh-CN" altLang="en-US" sz="2000"/>
              <a:t>考试时间和地点考试于2026年12月19日开始，考生具体考试时间以准考证上安排的时间为准。</a:t>
            </a:r>
            <a:endParaRPr lang="zh-CN" altLang="en-US" sz="20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zh-CN" altLang="en-US" sz="2000"/>
              <a:t> </a:t>
            </a:r>
            <a:r>
              <a:rPr lang="en-US" altLang="zh-CN" sz="2000"/>
              <a:t>     </a:t>
            </a:r>
            <a:r>
              <a:rPr lang="zh-CN" altLang="en-US" sz="2000" b="1">
                <a:solidFill>
                  <a:srgbClr val="FF0000"/>
                </a:solidFill>
              </a:rPr>
              <a:t>考试地点为浙江音乐学院（杭州市西湖区转塘街道浙音路1号）。</a:t>
            </a:r>
            <a:endParaRPr lang="en-US" altLang="zh-CN" sz="20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2000"/>
              <a:t>      </a:t>
            </a:r>
            <a:r>
              <a:rPr lang="zh-CN" altLang="en-US" sz="2000"/>
              <a:t>考试内容和要求考试包括舞蹈基本功（120分）、舞蹈表演（150分）、舞蹈即兴（30分）三个科目，总分300分。</a:t>
            </a:r>
            <a:endParaRPr lang="zh-CN" altLang="en-US" sz="20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zh-CN" altLang="en-US" sz="2000"/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r>
              <a:rPr lang="en-US" altLang="zh-CN" sz="1400"/>
              <a:t>        </a:t>
            </a:r>
            <a:r>
              <a:rPr lang="zh-CN" altLang="en-US" sz="1400"/>
              <a:t>注意：实施考评分离方式，每位考生只有一次考试机会，因自身原因中断或失误，不得重考。舞蹈表演科目考试时舞种须与报名时选择的舞种相一致，不一致的，该科目不予评分。考生所需服装和伴奏音乐自备。各科目考试中，不得运用任何化妆品对人体的面部、五官及其他部位进行渲染和描画，要求完全素颜参加考试。技术技巧参考目录详见浙江省教育考试院网站“考试招生”栏目或文末“阅读原文”中相关考试报考简章附件。</a:t>
            </a:r>
            <a:endParaRPr lang="zh-CN" altLang="en-US" sz="14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39750" y="620713"/>
            <a:ext cx="8229600" cy="1143000"/>
          </a:xfrm>
        </p:spPr>
        <p:txBody>
          <a:bodyPr/>
          <a:p>
            <a:r>
              <a:rPr lang="zh-CN" altLang="en-US" sz="4000" b="1"/>
              <a:t>表（导）演类戏剧影视表演方向</a:t>
            </a:r>
            <a:endParaRPr lang="zh-CN" altLang="en-US" sz="4000" b="1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798320"/>
            <a:ext cx="8156575" cy="4328160"/>
          </a:xfrm>
        </p:spPr>
        <p:txBody>
          <a:bodyPr/>
          <a:p>
            <a:pPr marL="0" indent="0"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 </a:t>
            </a:r>
            <a:r>
              <a:rPr lang="zh-CN" altLang="en-US" sz="2400" b="1">
                <a:solidFill>
                  <a:srgbClr val="FF0000"/>
                </a:solidFill>
              </a:rPr>
              <a:t>考试时间：</a:t>
            </a:r>
            <a:r>
              <a:rPr lang="zh-CN" altLang="en-US" sz="2000"/>
              <a:t>考试于2026年12月13日下午开始，考生具体考试时间以准考证上安排的时间为准，迟到15分钟者不得参加考试。</a:t>
            </a: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 </a:t>
            </a:r>
            <a:r>
              <a:rPr lang="zh-CN" altLang="en-US" sz="2400" b="1">
                <a:solidFill>
                  <a:srgbClr val="FF0000"/>
                </a:solidFill>
              </a:rPr>
              <a:t>考试地点：</a:t>
            </a:r>
            <a:r>
              <a:rPr lang="zh-CN" altLang="en-US" sz="2000"/>
              <a:t>浙江传媒学院杭州钱塘校区（杭州市钱塘区白杨街道学源街998号）。</a:t>
            </a:r>
            <a:endParaRPr lang="zh-CN" altLang="en-US" sz="2000"/>
          </a:p>
          <a:p>
            <a:pPr marL="0" indent="0">
              <a:buNone/>
            </a:pPr>
            <a:endParaRPr lang="zh-CN" altLang="en-US" sz="2000"/>
          </a:p>
          <a:p>
            <a:pPr marL="0" indent="0">
              <a:buNone/>
            </a:pPr>
            <a:r>
              <a:rPr lang="en-US" altLang="zh-CN" sz="2400" b="1">
                <a:solidFill>
                  <a:srgbClr val="FF0000"/>
                </a:solidFill>
              </a:rPr>
              <a:t>     </a:t>
            </a:r>
            <a:r>
              <a:rPr lang="zh-CN" altLang="en-US" sz="2400" b="1">
                <a:solidFill>
                  <a:srgbClr val="FF0000"/>
                </a:solidFill>
              </a:rPr>
              <a:t>考试内容与分值：</a:t>
            </a:r>
            <a:r>
              <a:rPr lang="zh-CN" altLang="en-US" sz="2000"/>
              <a:t>考试包括文学作品朗诵（100分）、自选曲目演唱（50分）、形体技能展现（50分）、命题即兴表演（100分）四个科目，总分300分。</a:t>
            </a:r>
            <a:endParaRPr lang="zh-CN" altLang="en-US" sz="2000"/>
          </a:p>
          <a:p>
            <a:pPr marL="0" indent="0">
              <a:lnSpc>
                <a:spcPct val="150000"/>
              </a:lnSpc>
              <a:buNone/>
            </a:pPr>
            <a:r>
              <a:rPr lang="en-US" altLang="zh-CN" sz="2000"/>
              <a:t>   </a:t>
            </a:r>
            <a:r>
              <a:rPr lang="en-US" altLang="zh-CN" sz="1800"/>
              <a:t>    </a:t>
            </a:r>
            <a:r>
              <a:rPr lang="zh-CN" altLang="en-US" sz="1800"/>
              <a:t>温馨提示：在每个科目面试中，评委可根据考核过程实际情况，对考生考试作出暂停、终止等指令。</a:t>
            </a:r>
            <a:endParaRPr lang="zh-CN" altLang="en-US" sz="18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456883"/>
            <a:ext cx="8229600" cy="1143000"/>
          </a:xfrm>
        </p:spPr>
        <p:txBody>
          <a:bodyPr/>
          <a:p>
            <a:r>
              <a:rPr lang="zh-CN" altLang="en-US" b="1"/>
              <a:t>表（导）演类服装表演方向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909320" y="1591945"/>
            <a:ext cx="7366000" cy="1383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考试时间：</a:t>
            </a:r>
            <a:r>
              <a:rPr lang="zh-CN" altLang="en-US"/>
              <a:t>考试于2026年12月12日开始，考生的具体考试时间以准考证上安排为准。</a:t>
            </a:r>
            <a:endParaRPr lang="zh-CN" altLang="en-US"/>
          </a:p>
          <a:p>
            <a:endParaRPr lang="zh-CN" altLang="en-US"/>
          </a:p>
          <a:p>
            <a:r>
              <a:rPr lang="zh-CN" altLang="en-US" sz="2400" b="1">
                <a:solidFill>
                  <a:srgbClr val="FF0000"/>
                </a:solidFill>
              </a:rPr>
              <a:t>考试地点：</a:t>
            </a:r>
            <a:r>
              <a:rPr lang="zh-CN" altLang="en-US"/>
              <a:t>浙江理工大学临平校区（杭州市临平区康泰路8号）。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04875" y="3222625"/>
            <a:ext cx="729234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考试内容与分值 ：</a:t>
            </a:r>
            <a:r>
              <a:rPr lang="zh-CN" altLang="en-US"/>
              <a:t>包括形体形象观测（150分）、台步展示（120分）、才艺展示（30分）三个科目，总分300分。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831215" y="4160520"/>
            <a:ext cx="7549515" cy="1599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800">
                <a:solidFill>
                  <a:srgbClr val="FF0000"/>
                </a:solidFill>
              </a:rPr>
              <a:t>温馨提示：</a:t>
            </a:r>
            <a:r>
              <a:rPr lang="zh-CN" altLang="en-US" sz="1600"/>
              <a:t>实施考评分离方式，各科目考试中，考生不可化妆，不得穿丝袜，不得佩戴饰品及美瞳类隐形眼镜，发式须前不遮额、后不及肩、侧不掩耳。考试全程摄像。招生高校对表（导）演类服装表演方向专业一般有身高等身体条件要求，请考生结合自身条件谨慎报考。录取时，考生身高、体重等测量数据以高考体检时测量数据为准。形体数据测量方法与要求详见浙江省教育考试院网站“考试招生”栏目或文末“阅读原文”中相关考试报考简章附件。</a:t>
            </a:r>
            <a:endParaRPr lang="zh-CN" altLang="en-US" sz="160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67360" y="456883"/>
            <a:ext cx="8229600" cy="1143000"/>
          </a:xfrm>
        </p:spPr>
        <p:txBody>
          <a:bodyPr/>
          <a:p>
            <a:r>
              <a:rPr lang="zh-CN" altLang="en-US" sz="4000" b="1"/>
              <a:t>表（导）演类戏剧影视导演方向</a:t>
            </a:r>
            <a:endParaRPr lang="zh-CN" altLang="en-US" sz="4000" b="1"/>
          </a:p>
        </p:txBody>
      </p:sp>
      <p:sp>
        <p:nvSpPr>
          <p:cNvPr id="4" name="文本框 3"/>
          <p:cNvSpPr txBox="1"/>
          <p:nvPr/>
        </p:nvSpPr>
        <p:spPr>
          <a:xfrm>
            <a:off x="963295" y="1632585"/>
            <a:ext cx="7397115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考试时间：</a:t>
            </a:r>
            <a:r>
              <a:rPr lang="zh-CN" altLang="en-US"/>
              <a:t>2026年12月13日8∶30—11∶00。面试于2026年12月13日下午开始。考生具体考试时间以准考证上安排的时间为准，迟到15分钟者不得参加考试。</a:t>
            </a:r>
            <a:endParaRPr lang="zh-CN" altLang="en-US"/>
          </a:p>
          <a:p>
            <a:endParaRPr lang="zh-CN" altLang="en-US"/>
          </a:p>
          <a:p>
            <a:r>
              <a:rPr lang="zh-CN" altLang="en-US" sz="2400">
                <a:solidFill>
                  <a:srgbClr val="FF0000"/>
                </a:solidFill>
              </a:rPr>
              <a:t>考试地点：</a:t>
            </a:r>
            <a:r>
              <a:rPr lang="zh-CN" altLang="en-US"/>
              <a:t>浙江传媒学院杭州钱塘校区（杭州市钱塘区白杨街道学源街998号）。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963295" y="3644900"/>
            <a:ext cx="7498080" cy="73723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>
                <a:solidFill>
                  <a:srgbClr val="FF0000"/>
                </a:solidFill>
              </a:rPr>
              <a:t>考试内容与分值：</a:t>
            </a:r>
            <a:r>
              <a:rPr lang="zh-CN" altLang="en-US"/>
              <a:t>包括文学作品朗诵（50分）、命题即兴表演（50分）、叙事性作品写作（200分），总分300分。</a:t>
            </a:r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966470" y="4581525"/>
            <a:ext cx="761111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solidFill>
                  <a:srgbClr val="FF0000"/>
                </a:solidFill>
              </a:rPr>
              <a:t>温馨提示：</a:t>
            </a:r>
            <a:r>
              <a:rPr lang="zh-CN" altLang="en-US"/>
              <a:t>在文学作品朗诵和命题即兴表演两个科目的面试中，评委可根据考核过程实际情况，对考生考试作出暂停、终止等指令。</a:t>
            </a:r>
            <a:endParaRPr lang="zh-CN" alt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播音与主持类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923925" y="1321435"/>
            <a:ext cx="7400925" cy="24168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F0000"/>
                </a:solidFill>
              </a:rPr>
              <a:t>考试时间：</a:t>
            </a:r>
            <a:r>
              <a:rPr lang="zh-CN" altLang="en-US"/>
              <a:t>2026年12月13日下午开始，考生具体考试时间以准考证上安排的时间为准，迟到15分钟者不得参加考试。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F0000"/>
                </a:solidFill>
              </a:rPr>
              <a:t>考试地点：</a:t>
            </a:r>
            <a:r>
              <a:rPr lang="zh-CN" altLang="en-US"/>
              <a:t>浙江传媒学院杭州钱塘校区（杭州市钱塘区白杨街道学源街998号）。</a:t>
            </a:r>
            <a:endParaRPr lang="zh-CN" altLang="en-US"/>
          </a:p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F0000"/>
                </a:solidFill>
              </a:rPr>
              <a:t>考试内容与分值：</a:t>
            </a:r>
            <a:r>
              <a:rPr lang="zh-CN" altLang="en-US"/>
              <a:t>考试包括作品朗读、新闻播报、话题评述三个科目，每科各100分，总分300分。</a:t>
            </a:r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23925" y="3738245"/>
            <a:ext cx="7423785" cy="212471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书法类</a:t>
            </a:r>
            <a:endParaRPr lang="zh-CN" altLang="en-US" b="1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5650" y="2061210"/>
            <a:ext cx="7972425" cy="164782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707390" y="1632585"/>
            <a:ext cx="3048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2400" b="1">
                <a:solidFill>
                  <a:srgbClr val="FF0000"/>
                </a:solidFill>
              </a:rPr>
              <a:t>考试时间：</a:t>
            </a:r>
            <a:endParaRPr lang="zh-CN" altLang="en-US" sz="2400" b="1">
              <a:solidFill>
                <a:srgbClr val="FF0000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55650" y="3789045"/>
            <a:ext cx="7889240" cy="1198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>
                <a:solidFill>
                  <a:srgbClr val="FF0000"/>
                </a:solidFill>
              </a:rPr>
              <a:t>考试地点</a:t>
            </a:r>
            <a:r>
              <a:rPr lang="zh-CN" altLang="en-US"/>
              <a:t>：中国美术学院象山校区（杭州市西湖区转塘街道象山路352号）。若报考人数超过考点容量，将启用其他考点，具体考试地点在专业省统考准考证上明确。</a:t>
            </a:r>
            <a:endParaRPr lang="zh-CN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zh-CN" altLang="en-US" b="1"/>
              <a:t>注意事项</a:t>
            </a:r>
            <a:endParaRPr lang="zh-CN" altLang="en-US" b="1"/>
          </a:p>
        </p:txBody>
      </p:sp>
      <p:sp>
        <p:nvSpPr>
          <p:cNvPr id="4" name="文本框 3"/>
          <p:cNvSpPr txBox="1"/>
          <p:nvPr/>
        </p:nvSpPr>
        <p:spPr>
          <a:xfrm>
            <a:off x="683895" y="1268730"/>
            <a:ext cx="7712075" cy="42462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</a:rPr>
              <a:t>省统考报名：</a:t>
            </a:r>
            <a:r>
              <a:rPr lang="zh-CN" altLang="en-US"/>
              <a:t>考生须在2026年11月1日9:00至10日17:00进行网上信息输入，并于2026年11月13日9:00至16日17:00完成网上缴费。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准考证打印：</a:t>
            </a:r>
            <a:r>
              <a:rPr lang="zh-CN" altLang="en-US"/>
              <a:t>考生可于考前3天在浙江省教育考试院网站（</a:t>
            </a:r>
            <a:r>
              <a:rPr lang="en-US" altLang="zh-CN"/>
              <a:t>www.zjzs.net）“</a:t>
            </a:r>
            <a:r>
              <a:rPr lang="zh-CN" altLang="en-US"/>
              <a:t>浙江省高校招生考试信息管理系统”栏目自行打印专业省统考准考证，也可在高考报名点打印。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考试准备：</a:t>
            </a:r>
            <a:r>
              <a:rPr lang="zh-CN" altLang="en-US"/>
              <a:t>考生可于考前一天前往考点了解考场分布、考场规则、考试违规处理办法和有关注意事项，熟悉考点环境以及应急疏散通道和安全区域。考试当日，考生须同时携带身份证和专业省统考准考证，按规定时间参加考试。</a:t>
            </a:r>
            <a:endParaRPr lang="zh-CN" altLang="en-US"/>
          </a:p>
          <a:p>
            <a:endParaRPr lang="zh-CN" altLang="en-US"/>
          </a:p>
          <a:p>
            <a:r>
              <a:rPr lang="zh-CN" altLang="en-US" b="1">
                <a:solidFill>
                  <a:srgbClr val="FF0000"/>
                </a:solidFill>
              </a:rPr>
              <a:t>成绩查询：</a:t>
            </a:r>
            <a:r>
              <a:rPr lang="zh-CN" altLang="en-US"/>
              <a:t>各科类考试成绩于2027年1月10日前在浙江省教育考试院官网公布。专业省统考合格考生可于2027年1月中旬自行在考试成绩查询页面下载打印合格证。</a:t>
            </a:r>
            <a:endParaRPr lang="zh-CN" alt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95605" y="1628458"/>
            <a:ext cx="8229600" cy="1143000"/>
          </a:xfrm>
        </p:spPr>
        <p:txBody>
          <a:bodyPr/>
          <a:p>
            <a:r>
              <a:rPr lang="zh-CN" altLang="zh-CN" b="1">
                <a:solidFill>
                  <a:srgbClr val="C00000"/>
                </a:solidFill>
                <a:latin typeface="兰米粗楷简体" panose="02000503000000000000" charset="-122"/>
                <a:ea typeface="兰米粗楷简体" panose="02000503000000000000" charset="-122"/>
              </a:rPr>
              <a:t>艺术生文化课冲刺班招生</a:t>
            </a:r>
            <a:endParaRPr lang="zh-CN" altLang="zh-CN" b="1">
              <a:solidFill>
                <a:srgbClr val="C00000"/>
              </a:solidFill>
              <a:latin typeface="兰米粗楷简体" panose="02000503000000000000" charset="-122"/>
              <a:ea typeface="兰米粗楷简体" panose="02000503000000000000" charset="-122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2912110"/>
            <a:ext cx="8229600" cy="3588385"/>
          </a:xfrm>
        </p:spPr>
        <p:txBody>
          <a:bodyPr/>
          <a:p>
            <a:pPr marL="0" indent="0">
              <a:buNone/>
            </a:pPr>
            <a:r>
              <a:rPr lang="zh-CN" altLang="en-US" sz="2800" b="1">
                <a:solidFill>
                  <a:srgbClr val="C00000"/>
                </a:solidFill>
                <a:latin typeface="汉仪大宋简" panose="02010600000101010101" charset="-122"/>
                <a:ea typeface="汉仪大宋简" panose="02010600000101010101" charset="-122"/>
              </a:rPr>
              <a:t>小班制：</a:t>
            </a:r>
            <a:r>
              <a:rPr lang="zh-CN" altLang="en-US" sz="2400"/>
              <a:t>每个班级</a:t>
            </a:r>
            <a:r>
              <a:rPr lang="en-US" altLang="zh-CN" sz="2400"/>
              <a:t>10</a:t>
            </a:r>
            <a:r>
              <a:rPr lang="zh-CN" altLang="en-US" sz="2400"/>
              <a:t>人左右</a:t>
            </a:r>
            <a:endParaRPr lang="zh-CN" altLang="en-US" sz="2400"/>
          </a:p>
          <a:p>
            <a:pPr marL="0" indent="0">
              <a:spcBef>
                <a:spcPts val="1800"/>
              </a:spcBef>
              <a:spcAft>
                <a:spcPts val="1800"/>
              </a:spcAft>
              <a:buNone/>
            </a:pPr>
            <a:r>
              <a:rPr lang="zh-CN" altLang="en-US" sz="2800" b="1">
                <a:solidFill>
                  <a:srgbClr val="C00000"/>
                </a:solidFill>
                <a:latin typeface="汉仪大宋简" panose="02010600000101010101" charset="-122"/>
                <a:ea typeface="汉仪大宋简" panose="02010600000101010101" charset="-122"/>
              </a:rPr>
              <a:t>选课要求：</a:t>
            </a:r>
            <a:r>
              <a:rPr lang="zh-CN" altLang="en-US" sz="2400"/>
              <a:t>冲刺班学生选课须为政治、地理、历史、技术四科中的三科。</a:t>
            </a:r>
            <a:endParaRPr lang="zh-CN" altLang="en-US" sz="2400"/>
          </a:p>
          <a:p>
            <a:pPr marL="0" indent="0">
              <a:buNone/>
            </a:pPr>
            <a:r>
              <a:rPr lang="zh-CN" altLang="en-US" sz="2800" b="1">
                <a:solidFill>
                  <a:srgbClr val="C00000"/>
                </a:solidFill>
                <a:latin typeface="汉仪大宋简" panose="02010600000101010101" charset="-122"/>
                <a:ea typeface="汉仪大宋简" panose="02010600000101010101" charset="-122"/>
              </a:rPr>
              <a:t>开班时间：</a:t>
            </a:r>
            <a:r>
              <a:rPr lang="en-US" altLang="zh-CN" sz="2400"/>
              <a:t>12</a:t>
            </a:r>
            <a:r>
              <a:rPr lang="zh-CN" altLang="en-US" sz="2400"/>
              <a:t>月</a:t>
            </a:r>
            <a:r>
              <a:rPr lang="en-US" altLang="zh-CN" sz="2400"/>
              <a:t>10</a:t>
            </a:r>
            <a:r>
              <a:rPr lang="zh-CN" altLang="en-US" sz="2400"/>
              <a:t>日（预定，具体时间另外通知）</a:t>
            </a:r>
            <a:endParaRPr lang="zh-CN" altLang="en-US" sz="2400"/>
          </a:p>
          <a:p>
            <a:pPr marL="0" indent="0">
              <a:buNone/>
            </a:pPr>
            <a:r>
              <a:rPr lang="zh-CN" altLang="en-US" sz="2800" b="1">
                <a:solidFill>
                  <a:srgbClr val="C00000"/>
                </a:solidFill>
                <a:latin typeface="汉仪大宋简" panose="02010600000101010101" charset="-122"/>
                <a:ea typeface="汉仪大宋简" panose="02010600000101010101" charset="-122"/>
              </a:rPr>
              <a:t>学位预约电话：</a:t>
            </a:r>
            <a:r>
              <a:rPr lang="en-US" altLang="zh-CN" sz="2400"/>
              <a:t>0577-86702777   15258088873</a:t>
            </a:r>
            <a:r>
              <a:rPr lang="zh-CN" altLang="en-US" sz="2400"/>
              <a:t>（微信同）</a:t>
            </a:r>
            <a:endParaRPr lang="zh-CN" altLang="en-US" sz="2400"/>
          </a:p>
        </p:txBody>
      </p:sp>
      <p:sp>
        <p:nvSpPr>
          <p:cNvPr id="4" name="矩形 3"/>
          <p:cNvSpPr/>
          <p:nvPr/>
        </p:nvSpPr>
        <p:spPr>
          <a:xfrm>
            <a:off x="2483485" y="836930"/>
            <a:ext cx="3999230" cy="1014730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p>
            <a:pPr algn="ctr"/>
            <a:r>
              <a:rPr lang="zh-CN" altLang="en-US" sz="6000" b="1">
                <a:ln/>
                <a:solidFill>
                  <a:srgbClr val="C0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汉仪大宋简" panose="02010600000101010101" charset="-122"/>
                <a:ea typeface="汉仪大宋简" panose="02010600000101010101" charset="-122"/>
              </a:rPr>
              <a:t>杨府山高复</a:t>
            </a:r>
            <a:endParaRPr lang="zh-CN" altLang="en-US" sz="6000" b="1">
              <a:ln/>
              <a:solidFill>
                <a:srgbClr val="C0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汉仪大宋简" panose="02010600000101010101" charset="-122"/>
              <a:ea typeface="汉仪大宋简" panose="02010600000101010101" charset="-122"/>
            </a:endParaRPr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TABLE_ENDDRAG_ORIGIN_RECT" val="503*171"/>
  <p:tag name="TABLE_ENDDRAG_RECT" val="98*145*503*171"/>
</p:tagLst>
</file>

<file path=ppt/tags/tag2.xml><?xml version="1.0" encoding="utf-8"?>
<p:tagLst xmlns:p="http://schemas.openxmlformats.org/presentationml/2006/main">
  <p:tag name="KSO_WM_NEW_CREATE" val="1"/>
</p:tagLst>
</file>

<file path=ppt/theme/theme1.xml><?xml version="1.0" encoding="utf-8"?>
<a:theme xmlns:a="http://schemas.openxmlformats.org/drawingml/2006/main" name="默认设计模板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2143</Words>
  <Application>WPS 演示</Application>
  <PresentationFormat/>
  <Paragraphs>112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23" baseType="lpstr">
      <vt:lpstr>Arial</vt:lpstr>
      <vt:lpstr>宋体</vt:lpstr>
      <vt:lpstr>Wingdings</vt:lpstr>
      <vt:lpstr>微软雅黑</vt:lpstr>
      <vt:lpstr>Arial Unicode MS</vt:lpstr>
      <vt:lpstr>Calibri</vt:lpstr>
      <vt:lpstr>MS PGothic</vt:lpstr>
      <vt:lpstr>仿宋</vt:lpstr>
      <vt:lpstr>汉仪大宋简</vt:lpstr>
      <vt:lpstr>方正颜宋体</vt:lpstr>
      <vt:lpstr>兰米粗楷简体</vt:lpstr>
      <vt:lpstr>默认设计模板</vt:lpstr>
      <vt:lpstr>PowerPoint 演示文稿</vt:lpstr>
      <vt:lpstr>PowerPoint 演示文稿</vt:lpstr>
      <vt:lpstr>音乐类</vt:lpstr>
      <vt:lpstr>舞蹈类</vt:lpstr>
      <vt:lpstr>表（导）演类戏剧影视表演方向</vt:lpstr>
      <vt:lpstr>表（导）演类服装表演方向</vt:lpstr>
      <vt:lpstr>表（导）演类戏剧影视导演方向</vt:lpstr>
      <vt:lpstr>播音与主持类</vt:lpstr>
      <vt:lpstr>书法类</vt:lpstr>
      <vt:lpstr>注意事项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温州杨府山高复学校</cp:lastModifiedBy>
  <cp:revision>7</cp:revision>
  <dcterms:created xsi:type="dcterms:W3CDTF">2026-10-23T06:32:00Z</dcterms:created>
  <dcterms:modified xsi:type="dcterms:W3CDTF">2026-10-23T08:23:07Z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2052-12.1.0.29161</vt:lpwstr>
  </property>
  <property fmtid="{D5CDD505-2E9C-101B-9397-08002B2CF9AE}" pid="3" name="ICV">
    <vt:lpwstr>362CC885A0A54886957D57BF61FA7A33_13</vt:lpwstr>
  </property>
</Properties>
</file>